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6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3218F17-BC7B-48EB-A6AD-0FC66EE65D1F}" v="202" dt="2024-07-25T23:50:39.522"/>
    <p1510:client id="{9C8DD298-3418-4E44-8598-8D89B2030541}" v="14" dt="2024-07-26T00:20:44.39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8" d="100"/>
          <a:sy n="58" d="100"/>
        </p:scale>
        <p:origin x="52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mmanuel Amoah" userId="efd1bcce-b2aa-493b-8305-dbd948b5d974" providerId="ADAL" clId="{9C8DD298-3418-4E44-8598-8D89B2030541}"/>
    <pc:docChg chg="undo custSel delSld modSld">
      <pc:chgData name="Emmanuel Amoah" userId="efd1bcce-b2aa-493b-8305-dbd948b5d974" providerId="ADAL" clId="{9C8DD298-3418-4E44-8598-8D89B2030541}" dt="2024-07-26T00:27:04.330" v="270" actId="47"/>
      <pc:docMkLst>
        <pc:docMk/>
      </pc:docMkLst>
      <pc:sldChg chg="addSp delSp modSp mod">
        <pc:chgData name="Emmanuel Amoah" userId="efd1bcce-b2aa-493b-8305-dbd948b5d974" providerId="ADAL" clId="{9C8DD298-3418-4E44-8598-8D89B2030541}" dt="2024-07-25T23:58:34.812" v="41" actId="2711"/>
        <pc:sldMkLst>
          <pc:docMk/>
          <pc:sldMk cId="0" sldId="256"/>
        </pc:sldMkLst>
        <pc:spChg chg="del mod">
          <ac:chgData name="Emmanuel Amoah" userId="efd1bcce-b2aa-493b-8305-dbd948b5d974" providerId="ADAL" clId="{9C8DD298-3418-4E44-8598-8D89B2030541}" dt="2024-07-25T23:57:14.021" v="9" actId="478"/>
          <ac:spMkLst>
            <pc:docMk/>
            <pc:sldMk cId="0" sldId="256"/>
            <ac:spMk id="5" creationId="{00000000-0000-0000-0000-000000000000}"/>
          </ac:spMkLst>
        </pc:spChg>
        <pc:spChg chg="add mod">
          <ac:chgData name="Emmanuel Amoah" userId="efd1bcce-b2aa-493b-8305-dbd948b5d974" providerId="ADAL" clId="{9C8DD298-3418-4E44-8598-8D89B2030541}" dt="2024-07-25T23:58:34.812" v="41" actId="2711"/>
          <ac:spMkLst>
            <pc:docMk/>
            <pc:sldMk cId="0" sldId="256"/>
            <ac:spMk id="7" creationId="{B5BC5920-8488-7D20-3872-18D020C27D77}"/>
          </ac:spMkLst>
        </pc:spChg>
      </pc:sldChg>
      <pc:sldChg chg="del">
        <pc:chgData name="Emmanuel Amoah" userId="efd1bcce-b2aa-493b-8305-dbd948b5d974" providerId="ADAL" clId="{9C8DD298-3418-4E44-8598-8D89B2030541}" dt="2024-07-26T00:27:04.330" v="270" actId="47"/>
        <pc:sldMkLst>
          <pc:docMk/>
          <pc:sldMk cId="0" sldId="260"/>
        </pc:sldMkLst>
      </pc:sldChg>
      <pc:sldChg chg="addSp delSp modSp mod">
        <pc:chgData name="Emmanuel Amoah" userId="efd1bcce-b2aa-493b-8305-dbd948b5d974" providerId="ADAL" clId="{9C8DD298-3418-4E44-8598-8D89B2030541}" dt="2024-07-26T00:26:37.609" v="269" actId="14100"/>
        <pc:sldMkLst>
          <pc:docMk/>
          <pc:sldMk cId="3595539107" sldId="266"/>
        </pc:sldMkLst>
        <pc:spChg chg="mod">
          <ac:chgData name="Emmanuel Amoah" userId="efd1bcce-b2aa-493b-8305-dbd948b5d974" providerId="ADAL" clId="{9C8DD298-3418-4E44-8598-8D89B2030541}" dt="2024-07-26T00:21:35.282" v="178" actId="1076"/>
          <ac:spMkLst>
            <pc:docMk/>
            <pc:sldMk cId="3595539107" sldId="266"/>
            <ac:spMk id="3" creationId="{00000000-0000-0000-0000-000000000000}"/>
          </ac:spMkLst>
        </pc:spChg>
        <pc:spChg chg="add mod">
          <ac:chgData name="Emmanuel Amoah" userId="efd1bcce-b2aa-493b-8305-dbd948b5d974" providerId="ADAL" clId="{9C8DD298-3418-4E44-8598-8D89B2030541}" dt="2024-07-26T00:24:36.821" v="221" actId="20577"/>
          <ac:spMkLst>
            <pc:docMk/>
            <pc:sldMk cId="3595539107" sldId="266"/>
            <ac:spMk id="5" creationId="{FCCE4D77-BF6A-AFA8-0D98-6B9C469551E1}"/>
          </ac:spMkLst>
        </pc:spChg>
        <pc:spChg chg="add mod">
          <ac:chgData name="Emmanuel Amoah" userId="efd1bcce-b2aa-493b-8305-dbd948b5d974" providerId="ADAL" clId="{9C8DD298-3418-4E44-8598-8D89B2030541}" dt="2024-07-26T00:25:03.682" v="231" actId="20577"/>
          <ac:spMkLst>
            <pc:docMk/>
            <pc:sldMk cId="3595539107" sldId="266"/>
            <ac:spMk id="7" creationId="{4363D081-3AEC-E164-46D0-22E1DD46A434}"/>
          </ac:spMkLst>
        </pc:spChg>
        <pc:spChg chg="add mod">
          <ac:chgData name="Emmanuel Amoah" userId="efd1bcce-b2aa-493b-8305-dbd948b5d974" providerId="ADAL" clId="{9C8DD298-3418-4E44-8598-8D89B2030541}" dt="2024-07-26T00:25:48.252" v="247" actId="14100"/>
          <ac:spMkLst>
            <pc:docMk/>
            <pc:sldMk cId="3595539107" sldId="266"/>
            <ac:spMk id="8" creationId="{F1630ADE-3AFE-6CA3-33B9-1CFC01B05CCC}"/>
          </ac:spMkLst>
        </pc:spChg>
        <pc:spChg chg="add mod">
          <ac:chgData name="Emmanuel Amoah" userId="efd1bcce-b2aa-493b-8305-dbd948b5d974" providerId="ADAL" clId="{9C8DD298-3418-4E44-8598-8D89B2030541}" dt="2024-07-26T00:26:10.622" v="258" actId="14100"/>
          <ac:spMkLst>
            <pc:docMk/>
            <pc:sldMk cId="3595539107" sldId="266"/>
            <ac:spMk id="9" creationId="{D99B3B5A-F1C6-5855-4211-AFF2B843205F}"/>
          </ac:spMkLst>
        </pc:spChg>
        <pc:spChg chg="add mod">
          <ac:chgData name="Emmanuel Amoah" userId="efd1bcce-b2aa-493b-8305-dbd948b5d974" providerId="ADAL" clId="{9C8DD298-3418-4E44-8598-8D89B2030541}" dt="2024-07-26T00:26:37.609" v="269" actId="14100"/>
          <ac:spMkLst>
            <pc:docMk/>
            <pc:sldMk cId="3595539107" sldId="266"/>
            <ac:spMk id="10" creationId="{CD74C6F0-B355-3E1A-37DE-BE3FC0AD759B}"/>
          </ac:spMkLst>
        </pc:spChg>
        <pc:spChg chg="mod">
          <ac:chgData name="Emmanuel Amoah" userId="efd1bcce-b2aa-493b-8305-dbd948b5d974" providerId="ADAL" clId="{9C8DD298-3418-4E44-8598-8D89B2030541}" dt="2024-07-26T00:23:37.384" v="196" actId="20577"/>
          <ac:spMkLst>
            <pc:docMk/>
            <pc:sldMk cId="3595539107" sldId="266"/>
            <ac:spMk id="29" creationId="{CCA91509-95AB-54DA-8FA3-8CDB270F8676}"/>
          </ac:spMkLst>
        </pc:spChg>
        <pc:spChg chg="mod">
          <ac:chgData name="Emmanuel Amoah" userId="efd1bcce-b2aa-493b-8305-dbd948b5d974" providerId="ADAL" clId="{9C8DD298-3418-4E44-8598-8D89B2030541}" dt="2024-07-26T00:23:58.797" v="206" actId="20577"/>
          <ac:spMkLst>
            <pc:docMk/>
            <pc:sldMk cId="3595539107" sldId="266"/>
            <ac:spMk id="30" creationId="{3277E4B2-E1E2-E4BA-CEB7-D81B3028281D}"/>
          </ac:spMkLst>
        </pc:spChg>
        <pc:picChg chg="add del mod">
          <ac:chgData name="Emmanuel Amoah" userId="efd1bcce-b2aa-493b-8305-dbd948b5d974" providerId="ADAL" clId="{9C8DD298-3418-4E44-8598-8D89B2030541}" dt="2024-07-26T00:04:21.186" v="96" actId="21"/>
          <ac:picMkLst>
            <pc:docMk/>
            <pc:sldMk cId="3595539107" sldId="266"/>
            <ac:picMk id="12" creationId="{49F501BE-034F-611C-CBA3-CACEF5498D87}"/>
          </ac:picMkLst>
        </pc:picChg>
        <pc:picChg chg="add mod">
          <ac:chgData name="Emmanuel Amoah" userId="efd1bcce-b2aa-493b-8305-dbd948b5d974" providerId="ADAL" clId="{9C8DD298-3418-4E44-8598-8D89B2030541}" dt="2024-07-26T00:22:52.059" v="186" actId="207"/>
          <ac:picMkLst>
            <pc:docMk/>
            <pc:sldMk cId="3595539107" sldId="266"/>
            <ac:picMk id="13" creationId="{49F501BE-034F-611C-CBA3-CACEF5498D87}"/>
          </ac:picMkLst>
        </pc:picChg>
        <pc:picChg chg="add mod">
          <ac:chgData name="Emmanuel Amoah" userId="efd1bcce-b2aa-493b-8305-dbd948b5d974" providerId="ADAL" clId="{9C8DD298-3418-4E44-8598-8D89B2030541}" dt="2024-07-26T00:22:26.243" v="181" actId="207"/>
          <ac:picMkLst>
            <pc:docMk/>
            <pc:sldMk cId="3595539107" sldId="266"/>
            <ac:picMk id="15" creationId="{2ACE6394-1F6E-2367-F12F-7454DFFD1921}"/>
          </ac:picMkLst>
        </pc:picChg>
        <pc:picChg chg="add mod">
          <ac:chgData name="Emmanuel Amoah" userId="efd1bcce-b2aa-493b-8305-dbd948b5d974" providerId="ADAL" clId="{9C8DD298-3418-4E44-8598-8D89B2030541}" dt="2024-07-26T00:22:31.509" v="182" actId="207"/>
          <ac:picMkLst>
            <pc:docMk/>
            <pc:sldMk cId="3595539107" sldId="266"/>
            <ac:picMk id="17" creationId="{ED7A05BF-DACC-6053-4D91-AFC746DB3E5C}"/>
          </ac:picMkLst>
        </pc:picChg>
        <pc:picChg chg="add mod">
          <ac:chgData name="Emmanuel Amoah" userId="efd1bcce-b2aa-493b-8305-dbd948b5d974" providerId="ADAL" clId="{9C8DD298-3418-4E44-8598-8D89B2030541}" dt="2024-07-26T00:22:35.890" v="183" actId="207"/>
          <ac:picMkLst>
            <pc:docMk/>
            <pc:sldMk cId="3595539107" sldId="266"/>
            <ac:picMk id="19" creationId="{51592FDC-AA07-9D16-0446-1D4F5125BAF2}"/>
          </ac:picMkLst>
        </pc:picChg>
        <pc:picChg chg="add mod">
          <ac:chgData name="Emmanuel Amoah" userId="efd1bcce-b2aa-493b-8305-dbd948b5d974" providerId="ADAL" clId="{9C8DD298-3418-4E44-8598-8D89B2030541}" dt="2024-07-26T00:15:23.390" v="154"/>
          <ac:picMkLst>
            <pc:docMk/>
            <pc:sldMk cId="3595539107" sldId="266"/>
            <ac:picMk id="20" creationId="{09A26D3A-7FC4-DD5C-466A-B8762DCFD5B8}"/>
          </ac:picMkLst>
        </pc:picChg>
        <pc:picChg chg="add mod">
          <ac:chgData name="Emmanuel Amoah" userId="efd1bcce-b2aa-493b-8305-dbd948b5d974" providerId="ADAL" clId="{9C8DD298-3418-4E44-8598-8D89B2030541}" dt="2024-07-26T00:22:48.809" v="185" actId="207"/>
          <ac:picMkLst>
            <pc:docMk/>
            <pc:sldMk cId="3595539107" sldId="266"/>
            <ac:picMk id="22" creationId="{2D0871FE-6187-A979-7F21-91DAF51D8527}"/>
          </ac:picMkLst>
        </pc:picChg>
        <pc:picChg chg="mod">
          <ac:chgData name="Emmanuel Amoah" userId="efd1bcce-b2aa-493b-8305-dbd948b5d974" providerId="ADAL" clId="{9C8DD298-3418-4E44-8598-8D89B2030541}" dt="2024-07-26T00:15:49.147" v="155" actId="207"/>
          <ac:picMkLst>
            <pc:docMk/>
            <pc:sldMk cId="3595539107" sldId="266"/>
            <ac:picMk id="27" creationId="{8D2A3601-2DCB-6DCF-7AEC-935DE8102E15}"/>
          </ac:picMkLst>
        </pc:picChg>
        <pc:picChg chg="mod">
          <ac:chgData name="Emmanuel Amoah" userId="efd1bcce-b2aa-493b-8305-dbd948b5d974" providerId="ADAL" clId="{9C8DD298-3418-4E44-8598-8D89B2030541}" dt="2024-07-26T00:22:41.229" v="184" actId="207"/>
          <ac:picMkLst>
            <pc:docMk/>
            <pc:sldMk cId="3595539107" sldId="266"/>
            <ac:picMk id="32" creationId="{0CD83812-1043-DB77-0235-F0BF0A7EDA52}"/>
          </ac:picMkLst>
        </pc:picChg>
      </pc:sldChg>
    </pc:docChg>
  </pc:docChgLst>
  <pc:docChgLst>
    <pc:chgData name="Emmanuel Amoah" userId="efd1bcce-b2aa-493b-8305-dbd948b5d974" providerId="ADAL" clId="{73218F17-BC7B-48EB-A6AD-0FC66EE65D1F}"/>
    <pc:docChg chg="modSld">
      <pc:chgData name="Emmanuel Amoah" userId="efd1bcce-b2aa-493b-8305-dbd948b5d974" providerId="ADAL" clId="{73218F17-BC7B-48EB-A6AD-0FC66EE65D1F}" dt="2024-07-25T23:50:27.900" v="7" actId="931"/>
      <pc:docMkLst>
        <pc:docMk/>
      </pc:docMkLst>
      <pc:sldChg chg="addSp modSp">
        <pc:chgData name="Emmanuel Amoah" userId="efd1bcce-b2aa-493b-8305-dbd948b5d974" providerId="ADAL" clId="{73218F17-BC7B-48EB-A6AD-0FC66EE65D1F}" dt="2024-07-25T23:40:43.586" v="0" actId="931"/>
        <pc:sldMkLst>
          <pc:docMk/>
          <pc:sldMk cId="0" sldId="259"/>
        </pc:sldMkLst>
        <pc:picChg chg="add mod">
          <ac:chgData name="Emmanuel Amoah" userId="efd1bcce-b2aa-493b-8305-dbd948b5d974" providerId="ADAL" clId="{73218F17-BC7B-48EB-A6AD-0FC66EE65D1F}" dt="2024-07-25T23:40:43.586" v="0" actId="931"/>
          <ac:picMkLst>
            <pc:docMk/>
            <pc:sldMk cId="0" sldId="259"/>
            <ac:picMk id="19" creationId="{E3FE5C2A-C520-3218-414F-B290C032DF31}"/>
          </ac:picMkLst>
        </pc:picChg>
      </pc:sldChg>
      <pc:sldChg chg="addSp modSp">
        <pc:chgData name="Emmanuel Amoah" userId="efd1bcce-b2aa-493b-8305-dbd948b5d974" providerId="ADAL" clId="{73218F17-BC7B-48EB-A6AD-0FC66EE65D1F}" dt="2024-07-25T23:46:32.564" v="1"/>
        <pc:sldMkLst>
          <pc:docMk/>
          <pc:sldMk cId="0" sldId="260"/>
        </pc:sldMkLst>
        <pc:spChg chg="add mod">
          <ac:chgData name="Emmanuel Amoah" userId="efd1bcce-b2aa-493b-8305-dbd948b5d974" providerId="ADAL" clId="{73218F17-BC7B-48EB-A6AD-0FC66EE65D1F}" dt="2024-07-25T23:46:32.564" v="1"/>
          <ac:spMkLst>
            <pc:docMk/>
            <pc:sldMk cId="0" sldId="260"/>
            <ac:spMk id="25" creationId="{208DF958-D064-BF90-DB96-135DA8261180}"/>
          </ac:spMkLst>
        </pc:spChg>
      </pc:sldChg>
      <pc:sldChg chg="addSp modSp">
        <pc:chgData name="Emmanuel Amoah" userId="efd1bcce-b2aa-493b-8305-dbd948b5d974" providerId="ADAL" clId="{73218F17-BC7B-48EB-A6AD-0FC66EE65D1F}" dt="2024-07-25T23:50:27.900" v="7" actId="931"/>
        <pc:sldMkLst>
          <pc:docMk/>
          <pc:sldMk cId="3595539107" sldId="266"/>
        </pc:sldMkLst>
        <pc:spChg chg="add mod">
          <ac:chgData name="Emmanuel Amoah" userId="efd1bcce-b2aa-493b-8305-dbd948b5d974" providerId="ADAL" clId="{73218F17-BC7B-48EB-A6AD-0FC66EE65D1F}" dt="2024-07-25T23:49:17.367" v="4" actId="767"/>
          <ac:spMkLst>
            <pc:docMk/>
            <pc:sldMk cId="3595539107" sldId="266"/>
            <ac:spMk id="28" creationId="{36EDEEA2-FDB5-5775-17B8-8DE0467A008A}"/>
          </ac:spMkLst>
        </pc:spChg>
        <pc:spChg chg="add mod">
          <ac:chgData name="Emmanuel Amoah" userId="efd1bcce-b2aa-493b-8305-dbd948b5d974" providerId="ADAL" clId="{73218F17-BC7B-48EB-A6AD-0FC66EE65D1F}" dt="2024-07-25T23:49:24.297" v="5"/>
          <ac:spMkLst>
            <pc:docMk/>
            <pc:sldMk cId="3595539107" sldId="266"/>
            <ac:spMk id="29" creationId="{CCA91509-95AB-54DA-8FA3-8CDB270F8676}"/>
          </ac:spMkLst>
        </pc:spChg>
        <pc:spChg chg="add mod">
          <ac:chgData name="Emmanuel Amoah" userId="efd1bcce-b2aa-493b-8305-dbd948b5d974" providerId="ADAL" clId="{73218F17-BC7B-48EB-A6AD-0FC66EE65D1F}" dt="2024-07-25T23:49:56.542" v="6"/>
          <ac:spMkLst>
            <pc:docMk/>
            <pc:sldMk cId="3595539107" sldId="266"/>
            <ac:spMk id="30" creationId="{3277E4B2-E1E2-E4BA-CEB7-D81B3028281D}"/>
          </ac:spMkLst>
        </pc:spChg>
        <pc:picChg chg="add mod">
          <ac:chgData name="Emmanuel Amoah" userId="efd1bcce-b2aa-493b-8305-dbd948b5d974" providerId="ADAL" clId="{73218F17-BC7B-48EB-A6AD-0FC66EE65D1F}" dt="2024-07-25T23:48:44.635" v="2" actId="931"/>
          <ac:picMkLst>
            <pc:docMk/>
            <pc:sldMk cId="3595539107" sldId="266"/>
            <ac:picMk id="27" creationId="{8D2A3601-2DCB-6DCF-7AEC-935DE8102E15}"/>
          </ac:picMkLst>
        </pc:picChg>
        <pc:picChg chg="add mod">
          <ac:chgData name="Emmanuel Amoah" userId="efd1bcce-b2aa-493b-8305-dbd948b5d974" providerId="ADAL" clId="{73218F17-BC7B-48EB-A6AD-0FC66EE65D1F}" dt="2024-07-25T23:50:27.900" v="7" actId="931"/>
          <ac:picMkLst>
            <pc:docMk/>
            <pc:sldMk cId="3595539107" sldId="266"/>
            <ac:picMk id="32" creationId="{0CD83812-1043-DB77-0235-F0BF0A7EDA52}"/>
          </ac:picMkLst>
        </pc:picChg>
      </pc:sldChg>
    </pc:docChg>
  </pc:docChgLst>
</pc:chgInfo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031724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5486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14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17.sv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sv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5" Type="http://schemas.openxmlformats.org/officeDocument/2006/relationships/image" Target="../media/image1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Relationship Id="rId14" Type="http://schemas.openxmlformats.org/officeDocument/2006/relationships/image" Target="../media/image15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30195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019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859274" y="4363461"/>
            <a:ext cx="7425452" cy="15711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93"/>
              </a:lnSpc>
              <a:buNone/>
            </a:pPr>
            <a:r>
              <a:rPr lang="en-US" sz="1933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ABC Corporation presents an innovative project to monetize its underutilized parking lot. This proposal aims to transform our 50-car capacity lot into a revenue-generating asset while maintaining employee benefits and opening for public use.</a:t>
            </a:r>
            <a:endParaRPr lang="en-US" sz="1933" dirty="0"/>
          </a:p>
        </p:txBody>
      </p:sp>
      <p:sp>
        <p:nvSpPr>
          <p:cNvPr id="8" name="Text 5"/>
          <p:cNvSpPr/>
          <p:nvPr/>
        </p:nvSpPr>
        <p:spPr>
          <a:xfrm>
            <a:off x="986314" y="7291507"/>
            <a:ext cx="138589" cy="975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768"/>
              </a:lnSpc>
              <a:buNone/>
            </a:pPr>
            <a:r>
              <a:rPr lang="en-US" sz="768">
                <a:solidFill>
                  <a:srgbClr val="FFFF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NY</a:t>
            </a:r>
            <a:endParaRPr lang="en-US" sz="768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5BC5920-8488-7D20-3872-18D020C27D77}"/>
              </a:ext>
            </a:extLst>
          </p:cNvPr>
          <p:cNvSpPr txBox="1"/>
          <p:nvPr/>
        </p:nvSpPr>
        <p:spPr>
          <a:xfrm>
            <a:off x="908050" y="742950"/>
            <a:ext cx="737667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rgbClr val="272D45"/>
                </a:solidFill>
                <a:latin typeface="Martel Sans"/>
                <a:ea typeface="Kanit" pitchFamily="34" charset="-122"/>
                <a:cs typeface="Kanit" pitchFamily="34" charset="-120"/>
              </a:rPr>
              <a:t>ABC Corporation: Parking Lot Monetization Project</a:t>
            </a:r>
            <a:endParaRPr lang="en-US" sz="6000" b="1" dirty="0">
              <a:latin typeface="Martel Sans"/>
            </a:endParaRPr>
          </a:p>
          <a:p>
            <a:endParaRPr lang="en-GB" sz="6000" b="1" dirty="0">
              <a:latin typeface="Martel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30861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64037" y="3891082"/>
            <a:ext cx="7198043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Conclusion and Next Steps</a:t>
            </a:r>
            <a:endParaRPr lang="en-US" sz="4860"/>
          </a:p>
        </p:txBody>
      </p:sp>
      <p:sp>
        <p:nvSpPr>
          <p:cNvPr id="6" name="Shape 3"/>
          <p:cNvSpPr/>
          <p:nvPr/>
        </p:nvSpPr>
        <p:spPr>
          <a:xfrm>
            <a:off x="864037" y="5310545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DFECE9"/>
          </a:solidFill>
          <a:ln w="1524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1085374" y="5403056"/>
            <a:ext cx="112633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1</a:t>
            </a:r>
            <a:endParaRPr lang="en-US" sz="2916"/>
          </a:p>
        </p:txBody>
      </p:sp>
      <p:sp>
        <p:nvSpPr>
          <p:cNvPr id="8" name="Text 5"/>
          <p:cNvSpPr/>
          <p:nvPr/>
        </p:nvSpPr>
        <p:spPr>
          <a:xfrm>
            <a:off x="1666280" y="5310545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Project Benefits</a:t>
            </a:r>
            <a:endParaRPr lang="en-US" sz="2430"/>
          </a:p>
        </p:txBody>
      </p:sp>
      <p:sp>
        <p:nvSpPr>
          <p:cNvPr id="9" name="Text 6"/>
          <p:cNvSpPr/>
          <p:nvPr/>
        </p:nvSpPr>
        <p:spPr>
          <a:xfrm>
            <a:off x="1666280" y="5844421"/>
            <a:ext cx="3333988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Increased revenue, improved efficiency, and enhanced corporate image.</a:t>
            </a:r>
            <a:endParaRPr lang="en-US" sz="1944"/>
          </a:p>
        </p:txBody>
      </p:sp>
      <p:sp>
        <p:nvSpPr>
          <p:cNvPr id="10" name="Shape 7"/>
          <p:cNvSpPr/>
          <p:nvPr/>
        </p:nvSpPr>
        <p:spPr>
          <a:xfrm>
            <a:off x="5247084" y="5310545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DFECE9"/>
          </a:solidFill>
          <a:ln w="1524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5431036" y="5403056"/>
            <a:ext cx="187404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2</a:t>
            </a:r>
            <a:endParaRPr lang="en-US" sz="2916"/>
          </a:p>
        </p:txBody>
      </p:sp>
      <p:sp>
        <p:nvSpPr>
          <p:cNvPr id="12" name="Text 9"/>
          <p:cNvSpPr/>
          <p:nvPr/>
        </p:nvSpPr>
        <p:spPr>
          <a:xfrm>
            <a:off x="6049328" y="5310545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Risk Mitigation</a:t>
            </a:r>
            <a:endParaRPr lang="en-US" sz="2430"/>
          </a:p>
        </p:txBody>
      </p:sp>
      <p:sp>
        <p:nvSpPr>
          <p:cNvPr id="13" name="Text 10"/>
          <p:cNvSpPr/>
          <p:nvPr/>
        </p:nvSpPr>
        <p:spPr>
          <a:xfrm>
            <a:off x="6049328" y="5844421"/>
            <a:ext cx="3333988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Comprehensive security measures and continual performance monitoring.</a:t>
            </a:r>
            <a:endParaRPr lang="en-US" sz="1944"/>
          </a:p>
        </p:txBody>
      </p:sp>
      <p:sp>
        <p:nvSpPr>
          <p:cNvPr id="14" name="Shape 11"/>
          <p:cNvSpPr/>
          <p:nvPr/>
        </p:nvSpPr>
        <p:spPr>
          <a:xfrm>
            <a:off x="9630132" y="5310545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DFECE9"/>
          </a:solidFill>
          <a:ln w="1524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9812655" y="5403056"/>
            <a:ext cx="190381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3</a:t>
            </a:r>
            <a:endParaRPr lang="en-US" sz="2916"/>
          </a:p>
        </p:txBody>
      </p:sp>
      <p:sp>
        <p:nvSpPr>
          <p:cNvPr id="16" name="Text 13"/>
          <p:cNvSpPr/>
          <p:nvPr/>
        </p:nvSpPr>
        <p:spPr>
          <a:xfrm>
            <a:off x="10432375" y="5310545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Call to Action</a:t>
            </a:r>
            <a:endParaRPr lang="en-US" sz="2430"/>
          </a:p>
        </p:txBody>
      </p:sp>
      <p:sp>
        <p:nvSpPr>
          <p:cNvPr id="17" name="Text 14"/>
          <p:cNvSpPr/>
          <p:nvPr/>
        </p:nvSpPr>
        <p:spPr>
          <a:xfrm>
            <a:off x="10432375" y="5844421"/>
            <a:ext cx="3333988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Seeking management approval to proceed with detailed planning and implementation.</a:t>
            </a:r>
            <a:endParaRPr lang="en-US" sz="1944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864037" y="2400538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Project Background</a:t>
            </a:r>
            <a:endParaRPr lang="en-US" sz="4860"/>
          </a:p>
        </p:txBody>
      </p:sp>
      <p:sp>
        <p:nvSpPr>
          <p:cNvPr id="5" name="Text 3"/>
          <p:cNvSpPr/>
          <p:nvPr/>
        </p:nvSpPr>
        <p:spPr>
          <a:xfrm>
            <a:off x="864037" y="3789164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Location</a:t>
            </a:r>
            <a:endParaRPr lang="en-US" sz="2430"/>
          </a:p>
        </p:txBody>
      </p:sp>
      <p:sp>
        <p:nvSpPr>
          <p:cNvPr id="6" name="Text 4"/>
          <p:cNvSpPr/>
          <p:nvPr/>
        </p:nvSpPr>
        <p:spPr>
          <a:xfrm>
            <a:off x="864037" y="4421743"/>
            <a:ext cx="3898821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ABC Corporation's headquarters in Ottawa, Canada, featuring a 50-car capacity parking lot.</a:t>
            </a:r>
            <a:endParaRPr lang="en-US" sz="1944"/>
          </a:p>
        </p:txBody>
      </p:sp>
      <p:sp>
        <p:nvSpPr>
          <p:cNvPr id="7" name="Text 5"/>
          <p:cNvSpPr/>
          <p:nvPr/>
        </p:nvSpPr>
        <p:spPr>
          <a:xfrm>
            <a:off x="5372695" y="3789164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Current State</a:t>
            </a:r>
            <a:endParaRPr lang="en-US" sz="2430"/>
          </a:p>
        </p:txBody>
      </p:sp>
      <p:sp>
        <p:nvSpPr>
          <p:cNvPr id="8" name="Text 6"/>
          <p:cNvSpPr/>
          <p:nvPr/>
        </p:nvSpPr>
        <p:spPr>
          <a:xfrm>
            <a:off x="5372695" y="4421743"/>
            <a:ext cx="3898821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Basic lighting, no markings, no CCTV. Guarded by a single Parking Agent.</a:t>
            </a:r>
            <a:endParaRPr lang="en-US" sz="1944"/>
          </a:p>
        </p:txBody>
      </p:sp>
      <p:sp>
        <p:nvSpPr>
          <p:cNvPr id="9" name="Text 7"/>
          <p:cNvSpPr/>
          <p:nvPr/>
        </p:nvSpPr>
        <p:spPr>
          <a:xfrm>
            <a:off x="9881354" y="3789164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Opportunity</a:t>
            </a:r>
            <a:endParaRPr lang="en-US" sz="2430"/>
          </a:p>
        </p:txBody>
      </p:sp>
      <p:sp>
        <p:nvSpPr>
          <p:cNvPr id="10" name="Text 8"/>
          <p:cNvSpPr/>
          <p:nvPr/>
        </p:nvSpPr>
        <p:spPr>
          <a:xfrm>
            <a:off x="9881354" y="4421743"/>
            <a:ext cx="3898821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Monetize underutilized space due to increased remote work and public transit adoption.</a:t>
            </a:r>
            <a:endParaRPr lang="en-US" sz="1944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64037" y="894636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Project Objectives</a:t>
            </a:r>
            <a:endParaRPr lang="en-US" sz="4860"/>
          </a:p>
        </p:txBody>
      </p:sp>
      <p:sp>
        <p:nvSpPr>
          <p:cNvPr id="6" name="Shape 3"/>
          <p:cNvSpPr/>
          <p:nvPr/>
        </p:nvSpPr>
        <p:spPr>
          <a:xfrm>
            <a:off x="864037" y="2314099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DFECE9"/>
          </a:solidFill>
          <a:ln w="1524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1085374" y="2406610"/>
            <a:ext cx="112633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1</a:t>
            </a:r>
            <a:endParaRPr lang="en-US" sz="2916"/>
          </a:p>
        </p:txBody>
      </p:sp>
      <p:sp>
        <p:nvSpPr>
          <p:cNvPr id="8" name="Text 5"/>
          <p:cNvSpPr/>
          <p:nvPr/>
        </p:nvSpPr>
        <p:spPr>
          <a:xfrm>
            <a:off x="1666280" y="2314099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Monetization</a:t>
            </a:r>
            <a:endParaRPr lang="en-US" sz="2430"/>
          </a:p>
        </p:txBody>
      </p:sp>
      <p:sp>
        <p:nvSpPr>
          <p:cNvPr id="9" name="Text 6"/>
          <p:cNvSpPr/>
          <p:nvPr/>
        </p:nvSpPr>
        <p:spPr>
          <a:xfrm>
            <a:off x="1666280" y="2847975"/>
            <a:ext cx="6613684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Open parking to the public during non-peak hours and weekends, generating additional revenue.</a:t>
            </a:r>
            <a:endParaRPr lang="en-US" sz="1944"/>
          </a:p>
        </p:txBody>
      </p:sp>
      <p:sp>
        <p:nvSpPr>
          <p:cNvPr id="10" name="Shape 7"/>
          <p:cNvSpPr/>
          <p:nvPr/>
        </p:nvSpPr>
        <p:spPr>
          <a:xfrm>
            <a:off x="864037" y="4162544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DFECE9"/>
          </a:solidFill>
          <a:ln w="1524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1047988" y="4255056"/>
            <a:ext cx="187404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2</a:t>
            </a:r>
            <a:endParaRPr lang="en-US" sz="2916"/>
          </a:p>
        </p:txBody>
      </p:sp>
      <p:sp>
        <p:nvSpPr>
          <p:cNvPr id="12" name="Text 9"/>
          <p:cNvSpPr/>
          <p:nvPr/>
        </p:nvSpPr>
        <p:spPr>
          <a:xfrm>
            <a:off x="1666280" y="4162544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Operational Efficiency</a:t>
            </a:r>
            <a:endParaRPr lang="en-US" sz="2430"/>
          </a:p>
        </p:txBody>
      </p:sp>
      <p:sp>
        <p:nvSpPr>
          <p:cNvPr id="13" name="Text 10"/>
          <p:cNvSpPr/>
          <p:nvPr/>
        </p:nvSpPr>
        <p:spPr>
          <a:xfrm>
            <a:off x="1666280" y="4696420"/>
            <a:ext cx="6613684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Implement automated systems for smooth operations with minimal disruptions.</a:t>
            </a:r>
            <a:endParaRPr lang="en-US" sz="1944"/>
          </a:p>
        </p:txBody>
      </p:sp>
      <p:sp>
        <p:nvSpPr>
          <p:cNvPr id="14" name="Shape 11"/>
          <p:cNvSpPr/>
          <p:nvPr/>
        </p:nvSpPr>
        <p:spPr>
          <a:xfrm>
            <a:off x="864037" y="6010989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DFECE9"/>
          </a:solidFill>
          <a:ln w="1524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1046559" y="6103501"/>
            <a:ext cx="190381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3</a:t>
            </a:r>
            <a:endParaRPr lang="en-US" sz="2916"/>
          </a:p>
        </p:txBody>
      </p:sp>
      <p:sp>
        <p:nvSpPr>
          <p:cNvPr id="16" name="Text 13"/>
          <p:cNvSpPr/>
          <p:nvPr/>
        </p:nvSpPr>
        <p:spPr>
          <a:xfrm>
            <a:off x="1666280" y="6010989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Customer Experience</a:t>
            </a:r>
            <a:endParaRPr lang="en-US" sz="2430"/>
          </a:p>
        </p:txBody>
      </p:sp>
      <p:sp>
        <p:nvSpPr>
          <p:cNvPr id="17" name="Text 14"/>
          <p:cNvSpPr/>
          <p:nvPr/>
        </p:nvSpPr>
        <p:spPr>
          <a:xfrm>
            <a:off x="1666280" y="6544866"/>
            <a:ext cx="6613684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Create a convenient, safe, and user-friendly parking facility for both employees and public users.</a:t>
            </a:r>
            <a:endParaRPr lang="en-US" sz="1944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6628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489115" y="3262670"/>
            <a:ext cx="5332690" cy="6665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249"/>
              </a:lnSpc>
              <a:buNone/>
            </a:pPr>
            <a:r>
              <a:rPr lang="en-US" sz="4199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Desired Outcomes</a:t>
            </a:r>
            <a:endParaRPr lang="en-US" sz="4199"/>
          </a:p>
        </p:txBody>
      </p:sp>
      <p:sp>
        <p:nvSpPr>
          <p:cNvPr id="6" name="Shape 3"/>
          <p:cNvSpPr/>
          <p:nvPr/>
        </p:nvSpPr>
        <p:spPr>
          <a:xfrm>
            <a:off x="1489115" y="4249103"/>
            <a:ext cx="5719405" cy="1585436"/>
          </a:xfrm>
          <a:prstGeom prst="roundRect">
            <a:avLst>
              <a:gd name="adj" fmla="val 5651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1709976" y="4469963"/>
            <a:ext cx="2666286" cy="3331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210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Space Optimization</a:t>
            </a:r>
            <a:endParaRPr lang="en-US" sz="2100"/>
          </a:p>
        </p:txBody>
      </p:sp>
      <p:sp>
        <p:nvSpPr>
          <p:cNvPr id="8" name="Text 5"/>
          <p:cNvSpPr/>
          <p:nvPr/>
        </p:nvSpPr>
        <p:spPr>
          <a:xfrm>
            <a:off x="1709976" y="4930973"/>
            <a:ext cx="5277683" cy="68270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87"/>
              </a:lnSpc>
              <a:buNone/>
            </a:pPr>
            <a:r>
              <a:rPr lang="en-US" sz="168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50 marked spaces, including 5 accessible and 15 with electric chargers.</a:t>
            </a:r>
            <a:endParaRPr lang="en-US" sz="1680"/>
          </a:p>
        </p:txBody>
      </p:sp>
      <p:sp>
        <p:nvSpPr>
          <p:cNvPr id="9" name="Shape 6"/>
          <p:cNvSpPr/>
          <p:nvPr/>
        </p:nvSpPr>
        <p:spPr>
          <a:xfrm>
            <a:off x="7421761" y="4249103"/>
            <a:ext cx="5719405" cy="1585436"/>
          </a:xfrm>
          <a:prstGeom prst="roundRect">
            <a:avLst>
              <a:gd name="adj" fmla="val 5651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7642622" y="4469963"/>
            <a:ext cx="2666286" cy="3331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210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Automation</a:t>
            </a:r>
            <a:endParaRPr lang="en-US" sz="2100"/>
          </a:p>
        </p:txBody>
      </p:sp>
      <p:sp>
        <p:nvSpPr>
          <p:cNvPr id="11" name="Text 8"/>
          <p:cNvSpPr/>
          <p:nvPr/>
        </p:nvSpPr>
        <p:spPr>
          <a:xfrm>
            <a:off x="7642622" y="4930973"/>
            <a:ext cx="5277683" cy="68270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87"/>
              </a:lnSpc>
              <a:buNone/>
            </a:pPr>
            <a:r>
              <a:rPr lang="en-US" sz="168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Automated check-in/out and payment system with emergency help-desk support.</a:t>
            </a:r>
            <a:endParaRPr lang="en-US" sz="1680"/>
          </a:p>
        </p:txBody>
      </p:sp>
      <p:sp>
        <p:nvSpPr>
          <p:cNvPr id="12" name="Shape 9"/>
          <p:cNvSpPr/>
          <p:nvPr/>
        </p:nvSpPr>
        <p:spPr>
          <a:xfrm>
            <a:off x="1489115" y="6047780"/>
            <a:ext cx="5719405" cy="1585436"/>
          </a:xfrm>
          <a:prstGeom prst="roundRect">
            <a:avLst>
              <a:gd name="adj" fmla="val 5651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1709976" y="6268641"/>
            <a:ext cx="2666286" cy="3331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210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Security</a:t>
            </a:r>
            <a:endParaRPr lang="en-US" sz="2100"/>
          </a:p>
        </p:txBody>
      </p:sp>
      <p:sp>
        <p:nvSpPr>
          <p:cNvPr id="14" name="Text 11"/>
          <p:cNvSpPr/>
          <p:nvPr/>
        </p:nvSpPr>
        <p:spPr>
          <a:xfrm>
            <a:off x="1709976" y="6729651"/>
            <a:ext cx="5277683" cy="68270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87"/>
              </a:lnSpc>
              <a:buNone/>
            </a:pPr>
            <a:r>
              <a:rPr lang="en-US" sz="168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Comprehensive CCTV coverage, especially at the entrance and exit points.</a:t>
            </a:r>
            <a:endParaRPr lang="en-US" sz="1680"/>
          </a:p>
        </p:txBody>
      </p:sp>
      <p:sp>
        <p:nvSpPr>
          <p:cNvPr id="15" name="Shape 12"/>
          <p:cNvSpPr/>
          <p:nvPr/>
        </p:nvSpPr>
        <p:spPr>
          <a:xfrm>
            <a:off x="7421761" y="6047780"/>
            <a:ext cx="5719405" cy="1585436"/>
          </a:xfrm>
          <a:prstGeom prst="roundRect">
            <a:avLst>
              <a:gd name="adj" fmla="val 5651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Text 13"/>
          <p:cNvSpPr/>
          <p:nvPr/>
        </p:nvSpPr>
        <p:spPr>
          <a:xfrm>
            <a:off x="7642622" y="6268641"/>
            <a:ext cx="2666286" cy="3331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210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Pricing Strategy</a:t>
            </a:r>
            <a:endParaRPr lang="en-US" sz="2100"/>
          </a:p>
        </p:txBody>
      </p:sp>
      <p:sp>
        <p:nvSpPr>
          <p:cNvPr id="17" name="Text 14"/>
          <p:cNvSpPr/>
          <p:nvPr/>
        </p:nvSpPr>
        <p:spPr>
          <a:xfrm>
            <a:off x="7642622" y="6729651"/>
            <a:ext cx="5277683" cy="68270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87"/>
              </a:lnSpc>
              <a:buNone/>
            </a:pPr>
            <a:r>
              <a:rPr lang="en-US" sz="168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Competitive hourly rate for public users, while maintaining free parking for employees.</a:t>
            </a:r>
            <a:endParaRPr lang="en-US" sz="168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83264"/>
            <a:ext cx="14630400" cy="8230672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434995" y="283091"/>
            <a:ext cx="4737616" cy="5920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663"/>
              </a:lnSpc>
              <a:buNone/>
            </a:pPr>
            <a:r>
              <a:rPr lang="en-US" sz="373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Project Timeline</a:t>
            </a:r>
            <a:endParaRPr lang="en-US" sz="3730"/>
          </a:p>
        </p:txBody>
      </p:sp>
      <p:sp>
        <p:nvSpPr>
          <p:cNvPr id="6" name="Text 4"/>
          <p:cNvSpPr/>
          <p:nvPr/>
        </p:nvSpPr>
        <p:spPr>
          <a:xfrm>
            <a:off x="2380119" y="1776293"/>
            <a:ext cx="86439" cy="2843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38"/>
              </a:lnSpc>
              <a:buNone/>
            </a:pPr>
            <a:endParaRPr lang="en-US" sz="2238"/>
          </a:p>
        </p:txBody>
      </p:sp>
      <p:pic>
        <p:nvPicPr>
          <p:cNvPr id="27" name="Graphic 26" descr="Meeting outline">
            <a:extLst>
              <a:ext uri="{FF2B5EF4-FFF2-40B4-BE49-F238E27FC236}">
                <a16:creationId xmlns:a16="http://schemas.microsoft.com/office/drawing/2014/main" id="{8D2A3601-2DCB-6DCF-7AEC-935DE8102E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34995" y="1461253"/>
            <a:ext cx="914400" cy="914400"/>
          </a:xfrm>
          <a:prstGeom prst="rect">
            <a:avLst/>
          </a:prstGeom>
        </p:spPr>
      </p:pic>
      <p:sp>
        <p:nvSpPr>
          <p:cNvPr id="29" name="Text 5">
            <a:extLst>
              <a:ext uri="{FF2B5EF4-FFF2-40B4-BE49-F238E27FC236}">
                <a16:creationId xmlns:a16="http://schemas.microsoft.com/office/drawing/2014/main" id="{CCA91509-95AB-54DA-8FA3-8CDB270F8676}"/>
              </a:ext>
            </a:extLst>
          </p:cNvPr>
          <p:cNvSpPr/>
          <p:nvPr/>
        </p:nvSpPr>
        <p:spPr>
          <a:xfrm>
            <a:off x="1349395" y="1829693"/>
            <a:ext cx="2368748" cy="2961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32"/>
              </a:lnSpc>
              <a:buNone/>
            </a:pPr>
            <a:r>
              <a:rPr lang="en-US" sz="1865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Planning (18 Days)</a:t>
            </a:r>
            <a:endParaRPr lang="en-US" sz="1865" dirty="0"/>
          </a:p>
        </p:txBody>
      </p:sp>
      <p:sp>
        <p:nvSpPr>
          <p:cNvPr id="30" name="Text 9">
            <a:extLst>
              <a:ext uri="{FF2B5EF4-FFF2-40B4-BE49-F238E27FC236}">
                <a16:creationId xmlns:a16="http://schemas.microsoft.com/office/drawing/2014/main" id="{3277E4B2-E1E2-E4BA-CEB7-D81B3028281D}"/>
              </a:ext>
            </a:extLst>
          </p:cNvPr>
          <p:cNvSpPr/>
          <p:nvPr/>
        </p:nvSpPr>
        <p:spPr>
          <a:xfrm>
            <a:off x="1349395" y="3330157"/>
            <a:ext cx="2368748" cy="2961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32"/>
              </a:lnSpc>
              <a:buNone/>
            </a:pPr>
            <a:r>
              <a:rPr lang="en-US" sz="1865" dirty="0">
                <a:solidFill>
                  <a:srgbClr val="2C3249"/>
                </a:solidFill>
                <a:latin typeface="Kanit" pitchFamily="34" charset="0"/>
                <a:ea typeface="Kanit" pitchFamily="34" charset="-122"/>
              </a:rPr>
              <a:t>Design Phase (15 Days)</a:t>
            </a:r>
            <a:endParaRPr lang="en-US" sz="1865" dirty="0"/>
          </a:p>
        </p:txBody>
      </p:sp>
      <p:pic>
        <p:nvPicPr>
          <p:cNvPr id="32" name="Graphic 31" descr="Blueprint with solid fill">
            <a:extLst>
              <a:ext uri="{FF2B5EF4-FFF2-40B4-BE49-F238E27FC236}">
                <a16:creationId xmlns:a16="http://schemas.microsoft.com/office/drawing/2014/main" id="{0CD83812-1043-DB77-0235-F0BF0A7EDA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34995" y="3080305"/>
            <a:ext cx="914400" cy="914400"/>
          </a:xfrm>
          <a:prstGeom prst="rect">
            <a:avLst/>
          </a:prstGeom>
        </p:spPr>
      </p:pic>
      <p:sp>
        <p:nvSpPr>
          <p:cNvPr id="5" name="Text 13">
            <a:extLst>
              <a:ext uri="{FF2B5EF4-FFF2-40B4-BE49-F238E27FC236}">
                <a16:creationId xmlns:a16="http://schemas.microsoft.com/office/drawing/2014/main" id="{FCCE4D77-BF6A-AFA8-0D98-6B9C469551E1}"/>
              </a:ext>
            </a:extLst>
          </p:cNvPr>
          <p:cNvSpPr/>
          <p:nvPr/>
        </p:nvSpPr>
        <p:spPr>
          <a:xfrm>
            <a:off x="1349394" y="5081041"/>
            <a:ext cx="2943205" cy="2961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32"/>
              </a:lnSpc>
              <a:buNone/>
            </a:pPr>
            <a:r>
              <a:rPr lang="en-US" sz="1865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Procurement Phase (11 Days)</a:t>
            </a:r>
            <a:endParaRPr lang="en-US" sz="1865" dirty="0"/>
          </a:p>
        </p:txBody>
      </p:sp>
      <p:sp>
        <p:nvSpPr>
          <p:cNvPr id="7" name="Text 17">
            <a:extLst>
              <a:ext uri="{FF2B5EF4-FFF2-40B4-BE49-F238E27FC236}">
                <a16:creationId xmlns:a16="http://schemas.microsoft.com/office/drawing/2014/main" id="{4363D081-3AEC-E164-46D0-22E1DD46A434}"/>
              </a:ext>
            </a:extLst>
          </p:cNvPr>
          <p:cNvSpPr/>
          <p:nvPr/>
        </p:nvSpPr>
        <p:spPr>
          <a:xfrm>
            <a:off x="1522571" y="6679168"/>
            <a:ext cx="2368748" cy="2961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32"/>
              </a:lnSpc>
              <a:buNone/>
            </a:pPr>
            <a:r>
              <a:rPr lang="en-US" sz="1865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Site Preparation (34 Days)</a:t>
            </a:r>
            <a:endParaRPr lang="en-US" sz="1865" dirty="0"/>
          </a:p>
        </p:txBody>
      </p:sp>
      <p:sp>
        <p:nvSpPr>
          <p:cNvPr id="8" name="Text 21">
            <a:extLst>
              <a:ext uri="{FF2B5EF4-FFF2-40B4-BE49-F238E27FC236}">
                <a16:creationId xmlns:a16="http://schemas.microsoft.com/office/drawing/2014/main" id="{F1630ADE-3AFE-6CA3-33B9-1CFC01B05CCC}"/>
              </a:ext>
            </a:extLst>
          </p:cNvPr>
          <p:cNvSpPr/>
          <p:nvPr/>
        </p:nvSpPr>
        <p:spPr>
          <a:xfrm>
            <a:off x="7018792" y="1817746"/>
            <a:ext cx="2988807" cy="2961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32"/>
              </a:lnSpc>
              <a:buNone/>
            </a:pPr>
            <a:r>
              <a:rPr lang="en-US" sz="1865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Construction Phase (19 Days</a:t>
            </a:r>
            <a:endParaRPr lang="en-US" sz="1865" dirty="0"/>
          </a:p>
        </p:txBody>
      </p:sp>
      <p:sp>
        <p:nvSpPr>
          <p:cNvPr id="9" name="Text 21">
            <a:extLst>
              <a:ext uri="{FF2B5EF4-FFF2-40B4-BE49-F238E27FC236}">
                <a16:creationId xmlns:a16="http://schemas.microsoft.com/office/drawing/2014/main" id="{D99B3B5A-F1C6-5855-4211-AFF2B843205F}"/>
              </a:ext>
            </a:extLst>
          </p:cNvPr>
          <p:cNvSpPr/>
          <p:nvPr/>
        </p:nvSpPr>
        <p:spPr>
          <a:xfrm>
            <a:off x="6945470" y="3478210"/>
            <a:ext cx="3709830" cy="3701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32"/>
              </a:lnSpc>
              <a:buNone/>
            </a:pPr>
            <a:r>
              <a:rPr lang="en-US" sz="1865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Testing &amp; Final Preparation (21 Days)</a:t>
            </a:r>
            <a:endParaRPr lang="en-US" sz="1865" dirty="0"/>
          </a:p>
        </p:txBody>
      </p:sp>
      <p:sp>
        <p:nvSpPr>
          <p:cNvPr id="10" name="Text 21">
            <a:extLst>
              <a:ext uri="{FF2B5EF4-FFF2-40B4-BE49-F238E27FC236}">
                <a16:creationId xmlns:a16="http://schemas.microsoft.com/office/drawing/2014/main" id="{CD74C6F0-B355-3E1A-37DE-BE3FC0AD759B}"/>
              </a:ext>
            </a:extLst>
          </p:cNvPr>
          <p:cNvSpPr/>
          <p:nvPr/>
        </p:nvSpPr>
        <p:spPr>
          <a:xfrm>
            <a:off x="6945470" y="5081041"/>
            <a:ext cx="2795430" cy="2961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32"/>
              </a:lnSpc>
              <a:buNone/>
            </a:pPr>
            <a:r>
              <a:rPr lang="en-US" sz="1865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Project Closure (15 Days)</a:t>
            </a:r>
            <a:endParaRPr lang="en-US" sz="1865" dirty="0"/>
          </a:p>
        </p:txBody>
      </p:sp>
      <p:pic>
        <p:nvPicPr>
          <p:cNvPr id="13" name="Graphic 12" descr="Construction worker male with solid fill">
            <a:extLst>
              <a:ext uri="{FF2B5EF4-FFF2-40B4-BE49-F238E27FC236}">
                <a16:creationId xmlns:a16="http://schemas.microsoft.com/office/drawing/2014/main" id="{49F501BE-034F-611C-CBA3-CACEF5498D8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58800" y="6349841"/>
            <a:ext cx="914400" cy="914400"/>
          </a:xfrm>
          <a:prstGeom prst="rect">
            <a:avLst/>
          </a:prstGeom>
        </p:spPr>
      </p:pic>
      <p:pic>
        <p:nvPicPr>
          <p:cNvPr id="15" name="Graphic 14" descr="Labor with solid fill">
            <a:extLst>
              <a:ext uri="{FF2B5EF4-FFF2-40B4-BE49-F238E27FC236}">
                <a16:creationId xmlns:a16="http://schemas.microsoft.com/office/drawing/2014/main" id="{2ACE6394-1F6E-2367-F12F-7454DFFD192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031070" y="1461253"/>
            <a:ext cx="914400" cy="914400"/>
          </a:xfrm>
          <a:prstGeom prst="rect">
            <a:avLst/>
          </a:prstGeom>
        </p:spPr>
      </p:pic>
      <p:pic>
        <p:nvPicPr>
          <p:cNvPr id="17" name="Graphic 16" descr="Thumbs up sign with solid fill">
            <a:extLst>
              <a:ext uri="{FF2B5EF4-FFF2-40B4-BE49-F238E27FC236}">
                <a16:creationId xmlns:a16="http://schemas.microsoft.com/office/drawing/2014/main" id="{ED7A05BF-DACC-6053-4D91-AFC746DB3E5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6031070" y="3080305"/>
            <a:ext cx="914400" cy="914400"/>
          </a:xfrm>
          <a:prstGeom prst="rect">
            <a:avLst/>
          </a:prstGeom>
        </p:spPr>
      </p:pic>
      <p:pic>
        <p:nvPicPr>
          <p:cNvPr id="19" name="Graphic 18" descr="Lock with solid fill">
            <a:extLst>
              <a:ext uri="{FF2B5EF4-FFF2-40B4-BE49-F238E27FC236}">
                <a16:creationId xmlns:a16="http://schemas.microsoft.com/office/drawing/2014/main" id="{51592FDC-AA07-9D16-0446-1D4F5125BAF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6031070" y="4919949"/>
            <a:ext cx="914400" cy="914400"/>
          </a:xfrm>
          <a:prstGeom prst="rect">
            <a:avLst/>
          </a:prstGeom>
        </p:spPr>
      </p:pic>
      <p:pic>
        <p:nvPicPr>
          <p:cNvPr id="22" name="Graphic 21" descr="Gears with solid fill">
            <a:extLst>
              <a:ext uri="{FF2B5EF4-FFF2-40B4-BE49-F238E27FC236}">
                <a16:creationId xmlns:a16="http://schemas.microsoft.com/office/drawing/2014/main" id="{2D0871FE-6187-A979-7F21-91DAF51D8527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434995" y="4919949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5391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64037" y="1564838"/>
            <a:ext cx="6412944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Resource Requirements</a:t>
            </a:r>
            <a:endParaRPr lang="en-US" sz="4860"/>
          </a:p>
        </p:txBody>
      </p:sp>
      <p:sp>
        <p:nvSpPr>
          <p:cNvPr id="6" name="Shape 3"/>
          <p:cNvSpPr/>
          <p:nvPr/>
        </p:nvSpPr>
        <p:spPr>
          <a:xfrm>
            <a:off x="864037" y="2706648"/>
            <a:ext cx="7415927" cy="3958114"/>
          </a:xfrm>
          <a:prstGeom prst="roundRect">
            <a:avLst>
              <a:gd name="adj" fmla="val 2620"/>
            </a:avLst>
          </a:prstGeom>
          <a:noFill/>
          <a:ln w="1524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Shape 4"/>
          <p:cNvSpPr/>
          <p:nvPr/>
        </p:nvSpPr>
        <p:spPr>
          <a:xfrm>
            <a:off x="879277" y="2721888"/>
            <a:ext cx="7384613" cy="94583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1126927" y="2877622"/>
            <a:ext cx="196381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Type</a:t>
            </a:r>
            <a:endParaRPr lang="en-US" sz="1944"/>
          </a:p>
        </p:txBody>
      </p:sp>
      <p:sp>
        <p:nvSpPr>
          <p:cNvPr id="10" name="Text 7"/>
          <p:cNvSpPr/>
          <p:nvPr/>
        </p:nvSpPr>
        <p:spPr>
          <a:xfrm>
            <a:off x="6053257" y="2877622"/>
            <a:ext cx="1963817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Estimated Cost</a:t>
            </a:r>
            <a:endParaRPr lang="en-US" sz="1944"/>
          </a:p>
        </p:txBody>
      </p:sp>
      <p:sp>
        <p:nvSpPr>
          <p:cNvPr id="11" name="Shape 8"/>
          <p:cNvSpPr/>
          <p:nvPr/>
        </p:nvSpPr>
        <p:spPr>
          <a:xfrm>
            <a:off x="879277" y="3823454"/>
            <a:ext cx="7384613" cy="70651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1126927" y="3979188"/>
            <a:ext cx="196381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</a:rPr>
              <a:t>Labour</a:t>
            </a:r>
            <a:endParaRPr lang="en-US" sz="1944"/>
          </a:p>
        </p:txBody>
      </p:sp>
      <p:sp>
        <p:nvSpPr>
          <p:cNvPr id="14" name="Text 11"/>
          <p:cNvSpPr/>
          <p:nvPr/>
        </p:nvSpPr>
        <p:spPr>
          <a:xfrm>
            <a:off x="6053257" y="3979188"/>
            <a:ext cx="196381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3110"/>
              </a:lnSpc>
              <a:buNone/>
            </a:pPr>
            <a:r>
              <a:rPr lang="en-US" sz="1944"/>
              <a:t>$32,000.00</a:t>
            </a:r>
          </a:p>
        </p:txBody>
      </p:sp>
      <p:sp>
        <p:nvSpPr>
          <p:cNvPr id="15" name="Shape 12"/>
          <p:cNvSpPr/>
          <p:nvPr/>
        </p:nvSpPr>
        <p:spPr>
          <a:xfrm>
            <a:off x="879277" y="4529971"/>
            <a:ext cx="7384613" cy="7065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3"/>
          <p:cNvSpPr/>
          <p:nvPr/>
        </p:nvSpPr>
        <p:spPr>
          <a:xfrm>
            <a:off x="1126927" y="4685705"/>
            <a:ext cx="196381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Material</a:t>
            </a:r>
            <a:endParaRPr lang="en-US" sz="1944"/>
          </a:p>
        </p:txBody>
      </p:sp>
      <p:sp>
        <p:nvSpPr>
          <p:cNvPr id="18" name="Text 15"/>
          <p:cNvSpPr/>
          <p:nvPr/>
        </p:nvSpPr>
        <p:spPr>
          <a:xfrm>
            <a:off x="6053257" y="4685705"/>
            <a:ext cx="196381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3110"/>
              </a:lnSpc>
              <a:buNone/>
            </a:pPr>
            <a:r>
              <a:rPr lang="en-US" sz="1944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</a:rPr>
              <a:t>$60,630.00</a:t>
            </a:r>
            <a:endParaRPr lang="en-US" sz="1944"/>
          </a:p>
        </p:txBody>
      </p:sp>
      <p:sp>
        <p:nvSpPr>
          <p:cNvPr id="19" name="Shape 16"/>
          <p:cNvSpPr/>
          <p:nvPr/>
        </p:nvSpPr>
        <p:spPr>
          <a:xfrm>
            <a:off x="879277" y="5236488"/>
            <a:ext cx="7384613" cy="70651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7"/>
          <p:cNvSpPr/>
          <p:nvPr/>
        </p:nvSpPr>
        <p:spPr>
          <a:xfrm>
            <a:off x="1126927" y="5392222"/>
            <a:ext cx="196381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Equipment</a:t>
            </a:r>
            <a:endParaRPr lang="en-US" sz="1944"/>
          </a:p>
        </p:txBody>
      </p:sp>
      <p:sp>
        <p:nvSpPr>
          <p:cNvPr id="21" name="Text 18"/>
          <p:cNvSpPr/>
          <p:nvPr/>
        </p:nvSpPr>
        <p:spPr>
          <a:xfrm>
            <a:off x="3591997" y="5392222"/>
            <a:ext cx="196000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sz="1944"/>
          </a:p>
        </p:txBody>
      </p:sp>
      <p:sp>
        <p:nvSpPr>
          <p:cNvPr id="22" name="Text 19"/>
          <p:cNvSpPr/>
          <p:nvPr/>
        </p:nvSpPr>
        <p:spPr>
          <a:xfrm>
            <a:off x="6053257" y="5392222"/>
            <a:ext cx="196381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3110"/>
              </a:lnSpc>
              <a:buNone/>
            </a:pPr>
            <a:r>
              <a:rPr lang="en-US" sz="1944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</a:rPr>
              <a:t>$128,590.00</a:t>
            </a:r>
            <a:endParaRPr lang="en-US" sz="1944"/>
          </a:p>
        </p:txBody>
      </p:sp>
      <p:sp>
        <p:nvSpPr>
          <p:cNvPr id="27" name="Shape 8">
            <a:extLst>
              <a:ext uri="{FF2B5EF4-FFF2-40B4-BE49-F238E27FC236}">
                <a16:creationId xmlns:a16="http://schemas.microsoft.com/office/drawing/2014/main" id="{7D247739-C393-83FD-A384-5D92B76869E8}"/>
              </a:ext>
            </a:extLst>
          </p:cNvPr>
          <p:cNvSpPr/>
          <p:nvPr/>
        </p:nvSpPr>
        <p:spPr>
          <a:xfrm>
            <a:off x="910591" y="5979319"/>
            <a:ext cx="7384613" cy="70651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Text 17">
            <a:extLst>
              <a:ext uri="{FF2B5EF4-FFF2-40B4-BE49-F238E27FC236}">
                <a16:creationId xmlns:a16="http://schemas.microsoft.com/office/drawing/2014/main" id="{38E9E643-27AE-27C4-2701-AE0B5B50B462}"/>
              </a:ext>
            </a:extLst>
          </p:cNvPr>
          <p:cNvSpPr/>
          <p:nvPr/>
        </p:nvSpPr>
        <p:spPr>
          <a:xfrm>
            <a:off x="1126927" y="5981531"/>
            <a:ext cx="196381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b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TOTAL</a:t>
            </a:r>
            <a:endParaRPr lang="en-US" sz="1944" b="1"/>
          </a:p>
        </p:txBody>
      </p:sp>
      <p:sp>
        <p:nvSpPr>
          <p:cNvPr id="29" name="Text 17">
            <a:extLst>
              <a:ext uri="{FF2B5EF4-FFF2-40B4-BE49-F238E27FC236}">
                <a16:creationId xmlns:a16="http://schemas.microsoft.com/office/drawing/2014/main" id="{EAE39FAB-F2E9-664B-8E65-FB9C84D7898C}"/>
              </a:ext>
            </a:extLst>
          </p:cNvPr>
          <p:cNvSpPr/>
          <p:nvPr/>
        </p:nvSpPr>
        <p:spPr>
          <a:xfrm>
            <a:off x="6053257" y="6122313"/>
            <a:ext cx="196381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3110"/>
              </a:lnSpc>
              <a:buNone/>
            </a:pPr>
            <a:r>
              <a:rPr lang="en-US" sz="1944" b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$221,820.80</a:t>
            </a:r>
            <a:endParaRPr lang="en-US" sz="1944" b="1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6525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6057" y="3618428"/>
            <a:ext cx="5930503" cy="74128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837"/>
              </a:lnSpc>
              <a:buNone/>
            </a:pPr>
            <a:r>
              <a:rPr lang="en-US" sz="467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Material Requirements</a:t>
            </a:r>
            <a:endParaRPr lang="en-US" sz="467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6057" y="4715470"/>
            <a:ext cx="593050" cy="59305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36057" y="5545693"/>
            <a:ext cx="2965252" cy="37064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919"/>
              </a:lnSpc>
              <a:buNone/>
            </a:pPr>
            <a:r>
              <a:rPr lang="en-US" sz="2335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Marking Paint</a:t>
            </a:r>
            <a:endParaRPr lang="en-US" sz="2335"/>
          </a:p>
        </p:txBody>
      </p:sp>
      <p:sp>
        <p:nvSpPr>
          <p:cNvPr id="8" name="Text 4"/>
          <p:cNvSpPr/>
          <p:nvPr/>
        </p:nvSpPr>
        <p:spPr>
          <a:xfrm>
            <a:off x="836057" y="6058614"/>
            <a:ext cx="2972753" cy="113835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989"/>
              </a:lnSpc>
              <a:buNone/>
            </a:pPr>
            <a:r>
              <a:rPr lang="en-US" sz="1868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High-quality, durable paint for clear space demarcation.</a:t>
            </a:r>
            <a:endParaRPr lang="en-US" sz="1868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64568" y="4715470"/>
            <a:ext cx="593050" cy="59305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4164568" y="5545693"/>
            <a:ext cx="2965252" cy="37064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919"/>
              </a:lnSpc>
              <a:buNone/>
            </a:pPr>
            <a:r>
              <a:rPr lang="en-US" sz="2335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Electric Chargers</a:t>
            </a:r>
            <a:endParaRPr lang="en-US" sz="2335"/>
          </a:p>
        </p:txBody>
      </p:sp>
      <p:sp>
        <p:nvSpPr>
          <p:cNvPr id="11" name="Text 6"/>
          <p:cNvSpPr/>
          <p:nvPr/>
        </p:nvSpPr>
        <p:spPr>
          <a:xfrm>
            <a:off x="4164568" y="6058614"/>
            <a:ext cx="2972753" cy="15178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989"/>
              </a:lnSpc>
              <a:buNone/>
            </a:pPr>
            <a:r>
              <a:rPr lang="en-US" sz="1868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15 state-of-the-art EV charging units to accommodate growing demand.</a:t>
            </a:r>
            <a:endParaRPr lang="en-US" sz="1868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93079" y="4715470"/>
            <a:ext cx="593050" cy="59305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493079" y="5545693"/>
            <a:ext cx="2965252" cy="37064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919"/>
              </a:lnSpc>
              <a:buNone/>
            </a:pPr>
            <a:r>
              <a:rPr lang="en-US" sz="2335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CCTV Cameras</a:t>
            </a:r>
            <a:endParaRPr lang="en-US" sz="2335"/>
          </a:p>
        </p:txBody>
      </p:sp>
      <p:sp>
        <p:nvSpPr>
          <p:cNvPr id="14" name="Text 8"/>
          <p:cNvSpPr/>
          <p:nvPr/>
        </p:nvSpPr>
        <p:spPr>
          <a:xfrm>
            <a:off x="7493079" y="6058614"/>
            <a:ext cx="2972753" cy="113835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989"/>
              </a:lnSpc>
              <a:buNone/>
            </a:pPr>
            <a:r>
              <a:rPr lang="en-US" sz="1868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High-resolution cameras for comprehensive lot surveillance.</a:t>
            </a:r>
            <a:endParaRPr lang="en-US" sz="1868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21591" y="4715470"/>
            <a:ext cx="593050" cy="593050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0821591" y="5545693"/>
            <a:ext cx="2965252" cy="37064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919"/>
              </a:lnSpc>
              <a:buNone/>
            </a:pPr>
            <a:r>
              <a:rPr lang="en-US" sz="2335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Automated Systems</a:t>
            </a:r>
            <a:endParaRPr lang="en-US" sz="2335"/>
          </a:p>
        </p:txBody>
      </p:sp>
      <p:sp>
        <p:nvSpPr>
          <p:cNvPr id="17" name="Text 10"/>
          <p:cNvSpPr/>
          <p:nvPr/>
        </p:nvSpPr>
        <p:spPr>
          <a:xfrm>
            <a:off x="10821591" y="6058614"/>
            <a:ext cx="2972753" cy="113835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989"/>
              </a:lnSpc>
              <a:buNone/>
            </a:pPr>
            <a:r>
              <a:rPr lang="en-US" sz="1868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Advanced check-in/out and payment systems for efficient operations.</a:t>
            </a:r>
            <a:endParaRPr lang="en-US" sz="1868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864037" y="2203013"/>
            <a:ext cx="9257705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Cost Analysis and Pricing Strategy</a:t>
            </a:r>
            <a:endParaRPr lang="en-US" sz="4860"/>
          </a:p>
        </p:txBody>
      </p:sp>
      <p:sp>
        <p:nvSpPr>
          <p:cNvPr id="5" name="Text 3"/>
          <p:cNvSpPr/>
          <p:nvPr/>
        </p:nvSpPr>
        <p:spPr>
          <a:xfrm>
            <a:off x="864037" y="3591639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Project Costs</a:t>
            </a:r>
            <a:endParaRPr lang="en-US" sz="2430"/>
          </a:p>
        </p:txBody>
      </p:sp>
      <p:sp>
        <p:nvSpPr>
          <p:cNvPr id="6" name="Text 4"/>
          <p:cNvSpPr/>
          <p:nvPr/>
        </p:nvSpPr>
        <p:spPr>
          <a:xfrm>
            <a:off x="864037" y="4224218"/>
            <a:ext cx="3898821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Total estimated cost: $221,820.80, including labor, materials, and equipment.</a:t>
            </a:r>
            <a:endParaRPr lang="en-US" sz="1944"/>
          </a:p>
        </p:txBody>
      </p:sp>
      <p:sp>
        <p:nvSpPr>
          <p:cNvPr id="7" name="Text 5"/>
          <p:cNvSpPr/>
          <p:nvPr/>
        </p:nvSpPr>
        <p:spPr>
          <a:xfrm>
            <a:off x="5372695" y="3591639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Pricing Strategy</a:t>
            </a:r>
            <a:endParaRPr lang="en-US" sz="2430"/>
          </a:p>
        </p:txBody>
      </p:sp>
      <p:sp>
        <p:nvSpPr>
          <p:cNvPr id="8" name="Text 6"/>
          <p:cNvSpPr/>
          <p:nvPr/>
        </p:nvSpPr>
        <p:spPr>
          <a:xfrm>
            <a:off x="5372695" y="4224218"/>
            <a:ext cx="3898821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Proposed public rate: $3/hour. Employees park free with ID verification.</a:t>
            </a:r>
            <a:endParaRPr lang="en-US" sz="1944"/>
          </a:p>
        </p:txBody>
      </p:sp>
      <p:sp>
        <p:nvSpPr>
          <p:cNvPr id="9" name="Text 7"/>
          <p:cNvSpPr/>
          <p:nvPr/>
        </p:nvSpPr>
        <p:spPr>
          <a:xfrm>
            <a:off x="9881354" y="3591639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Revenue Projections</a:t>
            </a:r>
            <a:endParaRPr lang="en-US" sz="2430"/>
          </a:p>
        </p:txBody>
      </p:sp>
      <p:sp>
        <p:nvSpPr>
          <p:cNvPr id="10" name="Text 8"/>
          <p:cNvSpPr/>
          <p:nvPr/>
        </p:nvSpPr>
        <p:spPr>
          <a:xfrm>
            <a:off x="9881354" y="4224218"/>
            <a:ext cx="389882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Estimated annual revenue: $180,000, based on 60% utilization during available hours.</a:t>
            </a:r>
            <a:endParaRPr lang="en-US" sz="1944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9440108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16027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594967" y="2635448"/>
            <a:ext cx="5199936" cy="5400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253"/>
              </a:lnSpc>
              <a:buNone/>
            </a:pPr>
            <a:r>
              <a:rPr lang="en-US" sz="3402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Operational Considerations</a:t>
            </a:r>
            <a:endParaRPr lang="en-US" sz="3402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94967" y="3434715"/>
            <a:ext cx="864037" cy="138255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3718203" y="3607475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6"/>
              </a:lnSpc>
              <a:buNone/>
            </a:pPr>
            <a:r>
              <a:rPr lang="en-US" sz="1701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Capacity Management</a:t>
            </a:r>
            <a:endParaRPr lang="en-US" sz="1701"/>
          </a:p>
        </p:txBody>
      </p:sp>
      <p:sp>
        <p:nvSpPr>
          <p:cNvPr id="8" name="Text 4"/>
          <p:cNvSpPr/>
          <p:nvPr/>
        </p:nvSpPr>
        <p:spPr>
          <a:xfrm>
            <a:off x="3718203" y="3980974"/>
            <a:ext cx="8317111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Real-time updates on a website/app. Nearby parking suggestions when full.</a:t>
            </a:r>
            <a:endParaRPr lang="en-US" sz="1361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94967" y="4817269"/>
            <a:ext cx="864037" cy="138255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3718203" y="4990028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6"/>
              </a:lnSpc>
              <a:buNone/>
            </a:pPr>
            <a:r>
              <a:rPr lang="en-US" sz="1701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Violation Handling</a:t>
            </a:r>
            <a:endParaRPr lang="en-US" sz="1701"/>
          </a:p>
        </p:txBody>
      </p:sp>
      <p:sp>
        <p:nvSpPr>
          <p:cNvPr id="11" name="Text 6"/>
          <p:cNvSpPr/>
          <p:nvPr/>
        </p:nvSpPr>
        <p:spPr>
          <a:xfrm>
            <a:off x="3718203" y="5363528"/>
            <a:ext cx="8317111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Automated alerts for improper parking. Fines and towing policies for non-compliance.</a:t>
            </a:r>
            <a:endParaRPr lang="en-US" sz="1361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94967" y="6199823"/>
            <a:ext cx="864037" cy="1382554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3718203" y="6372582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6"/>
              </a:lnSpc>
              <a:buNone/>
            </a:pPr>
            <a:r>
              <a:rPr lang="en-US" sz="1701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Security Measures</a:t>
            </a:r>
            <a:endParaRPr lang="en-US" sz="1701"/>
          </a:p>
        </p:txBody>
      </p:sp>
      <p:sp>
        <p:nvSpPr>
          <p:cNvPr id="14" name="Text 8"/>
          <p:cNvSpPr/>
          <p:nvPr/>
        </p:nvSpPr>
        <p:spPr>
          <a:xfrm>
            <a:off x="3718203" y="6746081"/>
            <a:ext cx="8317111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24/7 CCTV monitoring and help desk support for enhanced safety.</a:t>
            </a:r>
            <a:endParaRPr lang="en-US" sz="1361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94967" y="7582376"/>
            <a:ext cx="864037" cy="1382554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3718203" y="7755136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6"/>
              </a:lnSpc>
              <a:buNone/>
            </a:pPr>
            <a:r>
              <a:rPr lang="en-US" sz="1701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Maintenance</a:t>
            </a:r>
            <a:endParaRPr lang="en-US" sz="1701"/>
          </a:p>
        </p:txBody>
      </p:sp>
      <p:sp>
        <p:nvSpPr>
          <p:cNvPr id="17" name="Text 10"/>
          <p:cNvSpPr/>
          <p:nvPr/>
        </p:nvSpPr>
        <p:spPr>
          <a:xfrm>
            <a:off x="3718203" y="8128635"/>
            <a:ext cx="8317111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Regular system checks and updates to ensure optimal performance.</a:t>
            </a:r>
            <a:endParaRPr lang="en-US" sz="1361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482</Words>
  <Application>Microsoft Office PowerPoint</Application>
  <PresentationFormat>Custom</PresentationFormat>
  <Paragraphs>93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Kanit</vt:lpstr>
      <vt:lpstr>Martel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Amisha Shrestha</cp:lastModifiedBy>
  <cp:revision>2</cp:revision>
  <dcterms:created xsi:type="dcterms:W3CDTF">2024-07-25T16:43:54Z</dcterms:created>
  <dcterms:modified xsi:type="dcterms:W3CDTF">2025-02-12T16:32:33Z</dcterms:modified>
</cp:coreProperties>
</file>

<file path=docProps/thumbnail.jpeg>
</file>